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7" r:id="rId19"/>
    <p:sldId id="272" r:id="rId20"/>
    <p:sldId id="273" r:id="rId21"/>
    <p:sldId id="274" r:id="rId22"/>
    <p:sldId id="275" r:id="rId23"/>
    <p:sldId id="276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562FF9-7FD3-4F77-AC2F-4B2A3F41EE97}" type="doc">
      <dgm:prSet loTypeId="urn:microsoft.com/office/officeart/2005/8/layout/process4" loCatId="process" qsTypeId="urn:microsoft.com/office/officeart/2005/8/quickstyle/simple5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1C53C6FD-FEA0-4DF7-942B-FFF9F7667AB9}">
      <dgm:prSet/>
      <dgm:spPr/>
      <dgm:t>
        <a:bodyPr/>
        <a:lstStyle/>
        <a:p>
          <a:r>
            <a:rPr lang="en-US" dirty="0"/>
            <a:t>Welcome to the 3-Part Workshop!</a:t>
          </a:r>
        </a:p>
      </dgm:t>
    </dgm:pt>
    <dgm:pt modelId="{A3B7813F-D229-4248-A413-91E7D2868006}" type="parTrans" cxnId="{B23CC712-1877-49C4-A060-135316DAE782}">
      <dgm:prSet/>
      <dgm:spPr/>
      <dgm:t>
        <a:bodyPr/>
        <a:lstStyle/>
        <a:p>
          <a:endParaRPr lang="en-US"/>
        </a:p>
      </dgm:t>
    </dgm:pt>
    <dgm:pt modelId="{2B3E6E42-8C15-4542-84AB-6896699E30EA}" type="sibTrans" cxnId="{B23CC712-1877-49C4-A060-135316DAE782}">
      <dgm:prSet/>
      <dgm:spPr/>
      <dgm:t>
        <a:bodyPr/>
        <a:lstStyle/>
        <a:p>
          <a:endParaRPr lang="en-US"/>
        </a:p>
      </dgm:t>
    </dgm:pt>
    <dgm:pt modelId="{73E3541A-33B5-48B8-819A-01701C1BDBAD}">
      <dgm:prSet/>
      <dgm:spPr/>
      <dgm:t>
        <a:bodyPr/>
        <a:lstStyle/>
        <a:p>
          <a:r>
            <a:rPr lang="en-US"/>
            <a:t>Tonight’s Goal: Identify your business idea and plan your first info product</a:t>
          </a:r>
        </a:p>
      </dgm:t>
    </dgm:pt>
    <dgm:pt modelId="{190C118C-BA40-4348-84E6-8086F507ACEF}" type="parTrans" cxnId="{C7B2F87A-BCC8-496F-8CA1-E23B85F54233}">
      <dgm:prSet/>
      <dgm:spPr/>
      <dgm:t>
        <a:bodyPr/>
        <a:lstStyle/>
        <a:p>
          <a:endParaRPr lang="en-US"/>
        </a:p>
      </dgm:t>
    </dgm:pt>
    <dgm:pt modelId="{650680DC-D1BB-418E-BA59-48B2195D8DC7}" type="sibTrans" cxnId="{C7B2F87A-BCC8-496F-8CA1-E23B85F54233}">
      <dgm:prSet/>
      <dgm:spPr/>
      <dgm:t>
        <a:bodyPr/>
        <a:lstStyle/>
        <a:p>
          <a:endParaRPr lang="en-US"/>
        </a:p>
      </dgm:t>
    </dgm:pt>
    <dgm:pt modelId="{093B1907-0916-4900-BF34-9F0EF94700BD}">
      <dgm:prSet/>
      <dgm:spPr/>
      <dgm:t>
        <a:bodyPr/>
        <a:lstStyle/>
        <a:p>
          <a:r>
            <a:rPr lang="en-US"/>
            <a:t>Overview:</a:t>
          </a:r>
        </a:p>
      </dgm:t>
    </dgm:pt>
    <dgm:pt modelId="{D91EB241-A392-49D1-89E3-8D86B023E420}" type="parTrans" cxnId="{6684AA86-1999-4F45-B254-B83A0C7A7816}">
      <dgm:prSet/>
      <dgm:spPr/>
      <dgm:t>
        <a:bodyPr/>
        <a:lstStyle/>
        <a:p>
          <a:endParaRPr lang="en-US"/>
        </a:p>
      </dgm:t>
    </dgm:pt>
    <dgm:pt modelId="{F63343A1-C5C0-4E08-96FA-63472BA883DD}" type="sibTrans" cxnId="{6684AA86-1999-4F45-B254-B83A0C7A7816}">
      <dgm:prSet/>
      <dgm:spPr/>
      <dgm:t>
        <a:bodyPr/>
        <a:lstStyle/>
        <a:p>
          <a:endParaRPr lang="en-US"/>
        </a:p>
      </dgm:t>
    </dgm:pt>
    <dgm:pt modelId="{E8E1E7F2-14BD-4209-9B58-826E6FC3D201}">
      <dgm:prSet/>
      <dgm:spPr/>
      <dgm:t>
        <a:bodyPr/>
        <a:lstStyle/>
        <a:p>
          <a:r>
            <a:rPr lang="en-US" b="1" dirty="0"/>
            <a:t>Part 1: Plan &amp; Build</a:t>
          </a:r>
          <a:endParaRPr lang="en-US" dirty="0"/>
        </a:p>
      </dgm:t>
    </dgm:pt>
    <dgm:pt modelId="{2D5CE76C-4ED5-4F3F-B99B-35B78D288AC3}" type="parTrans" cxnId="{5E17F546-73CB-41C0-9D0C-DE2D33B9C044}">
      <dgm:prSet/>
      <dgm:spPr/>
      <dgm:t>
        <a:bodyPr/>
        <a:lstStyle/>
        <a:p>
          <a:endParaRPr lang="en-US"/>
        </a:p>
      </dgm:t>
    </dgm:pt>
    <dgm:pt modelId="{0FD9896E-C758-450F-9ACB-2742A38F3EFB}" type="sibTrans" cxnId="{5E17F546-73CB-41C0-9D0C-DE2D33B9C044}">
      <dgm:prSet/>
      <dgm:spPr/>
      <dgm:t>
        <a:bodyPr/>
        <a:lstStyle/>
        <a:p>
          <a:endParaRPr lang="en-US"/>
        </a:p>
      </dgm:t>
    </dgm:pt>
    <dgm:pt modelId="{377A0390-535F-4901-A54B-FD4CDB880550}">
      <dgm:prSet/>
      <dgm:spPr/>
      <dgm:t>
        <a:bodyPr/>
        <a:lstStyle/>
        <a:p>
          <a:r>
            <a:rPr lang="en-US" b="1" dirty="0"/>
            <a:t>Part 2: Create &amp; Design</a:t>
          </a:r>
          <a:endParaRPr lang="en-US" dirty="0"/>
        </a:p>
      </dgm:t>
    </dgm:pt>
    <dgm:pt modelId="{D216DEEB-F997-498C-85E7-A3900F48AB2A}" type="parTrans" cxnId="{7D4754A5-DFEF-48F8-BDCA-BAFC650B46FD}">
      <dgm:prSet/>
      <dgm:spPr/>
      <dgm:t>
        <a:bodyPr/>
        <a:lstStyle/>
        <a:p>
          <a:endParaRPr lang="en-US"/>
        </a:p>
      </dgm:t>
    </dgm:pt>
    <dgm:pt modelId="{43251B02-423C-4C87-8686-0210103443CD}" type="sibTrans" cxnId="{7D4754A5-DFEF-48F8-BDCA-BAFC650B46FD}">
      <dgm:prSet/>
      <dgm:spPr/>
      <dgm:t>
        <a:bodyPr/>
        <a:lstStyle/>
        <a:p>
          <a:endParaRPr lang="en-US"/>
        </a:p>
      </dgm:t>
    </dgm:pt>
    <dgm:pt modelId="{620B4C45-640D-4B95-9C7B-F876EAB9FAAC}">
      <dgm:prSet/>
      <dgm:spPr/>
      <dgm:t>
        <a:bodyPr/>
        <a:lstStyle/>
        <a:p>
          <a:r>
            <a:rPr lang="en-US" b="1" dirty="0"/>
            <a:t>Part 3: Launch &amp; Market</a:t>
          </a:r>
          <a:endParaRPr lang="en-US" dirty="0"/>
        </a:p>
      </dgm:t>
    </dgm:pt>
    <dgm:pt modelId="{23EB83F5-84FF-4569-9C20-4A1BC1B9C711}" type="parTrans" cxnId="{C6E4678A-66BA-4A7A-A512-6492326DF6CC}">
      <dgm:prSet/>
      <dgm:spPr/>
      <dgm:t>
        <a:bodyPr/>
        <a:lstStyle/>
        <a:p>
          <a:endParaRPr lang="en-US"/>
        </a:p>
      </dgm:t>
    </dgm:pt>
    <dgm:pt modelId="{A56401ED-EC0B-46A0-B4AD-393FCF1CCA50}" type="sibTrans" cxnId="{C6E4678A-66BA-4A7A-A512-6492326DF6CC}">
      <dgm:prSet/>
      <dgm:spPr/>
      <dgm:t>
        <a:bodyPr/>
        <a:lstStyle/>
        <a:p>
          <a:endParaRPr lang="en-US"/>
        </a:p>
      </dgm:t>
    </dgm:pt>
    <dgm:pt modelId="{F6B6BD85-5447-7A42-9581-EB91F7FDC0A9}" type="pres">
      <dgm:prSet presAssocID="{00562FF9-7FD3-4F77-AC2F-4B2A3F41EE97}" presName="Name0" presStyleCnt="0">
        <dgm:presLayoutVars>
          <dgm:dir/>
          <dgm:animLvl val="lvl"/>
          <dgm:resizeHandles val="exact"/>
        </dgm:presLayoutVars>
      </dgm:prSet>
      <dgm:spPr/>
    </dgm:pt>
    <dgm:pt modelId="{BA460C49-8DDD-4442-9199-E7631D757B45}" type="pres">
      <dgm:prSet presAssocID="{093B1907-0916-4900-BF34-9F0EF94700BD}" presName="boxAndChildren" presStyleCnt="0"/>
      <dgm:spPr/>
    </dgm:pt>
    <dgm:pt modelId="{485C39BB-1310-2645-9DA2-D8A39AC8E143}" type="pres">
      <dgm:prSet presAssocID="{093B1907-0916-4900-BF34-9F0EF94700BD}" presName="parentTextBox" presStyleLbl="node1" presStyleIdx="0" presStyleCnt="3"/>
      <dgm:spPr/>
    </dgm:pt>
    <dgm:pt modelId="{4661B2FE-A489-9449-9391-2294E1298AAF}" type="pres">
      <dgm:prSet presAssocID="{093B1907-0916-4900-BF34-9F0EF94700BD}" presName="entireBox" presStyleLbl="node1" presStyleIdx="0" presStyleCnt="3"/>
      <dgm:spPr/>
    </dgm:pt>
    <dgm:pt modelId="{30AD284F-8027-A14D-8D5F-6B380EA49C5A}" type="pres">
      <dgm:prSet presAssocID="{093B1907-0916-4900-BF34-9F0EF94700BD}" presName="descendantBox" presStyleCnt="0"/>
      <dgm:spPr/>
    </dgm:pt>
    <dgm:pt modelId="{DD49B8B6-1CBE-C84B-8715-28266C82A8F1}" type="pres">
      <dgm:prSet presAssocID="{E8E1E7F2-14BD-4209-9B58-826E6FC3D201}" presName="childTextBox" presStyleLbl="fgAccFollowNode1" presStyleIdx="0" presStyleCnt="3">
        <dgm:presLayoutVars>
          <dgm:bulletEnabled val="1"/>
        </dgm:presLayoutVars>
      </dgm:prSet>
      <dgm:spPr/>
    </dgm:pt>
    <dgm:pt modelId="{EEC3CF22-7A31-7043-8341-B1FCB5195417}" type="pres">
      <dgm:prSet presAssocID="{377A0390-535F-4901-A54B-FD4CDB880550}" presName="childTextBox" presStyleLbl="fgAccFollowNode1" presStyleIdx="1" presStyleCnt="3">
        <dgm:presLayoutVars>
          <dgm:bulletEnabled val="1"/>
        </dgm:presLayoutVars>
      </dgm:prSet>
      <dgm:spPr/>
    </dgm:pt>
    <dgm:pt modelId="{789A715A-1469-5248-ADB1-0B388E730593}" type="pres">
      <dgm:prSet presAssocID="{620B4C45-640D-4B95-9C7B-F876EAB9FAAC}" presName="childTextBox" presStyleLbl="fgAccFollowNode1" presStyleIdx="2" presStyleCnt="3">
        <dgm:presLayoutVars>
          <dgm:bulletEnabled val="1"/>
        </dgm:presLayoutVars>
      </dgm:prSet>
      <dgm:spPr/>
    </dgm:pt>
    <dgm:pt modelId="{FF4DF202-8369-F846-801D-33ECBC845CD3}" type="pres">
      <dgm:prSet presAssocID="{650680DC-D1BB-418E-BA59-48B2195D8DC7}" presName="sp" presStyleCnt="0"/>
      <dgm:spPr/>
    </dgm:pt>
    <dgm:pt modelId="{BA804776-C15A-AA49-94A8-6BF67453DD09}" type="pres">
      <dgm:prSet presAssocID="{73E3541A-33B5-48B8-819A-01701C1BDBAD}" presName="arrowAndChildren" presStyleCnt="0"/>
      <dgm:spPr/>
    </dgm:pt>
    <dgm:pt modelId="{B609B160-25A7-D341-806F-1AE3066D1F0F}" type="pres">
      <dgm:prSet presAssocID="{73E3541A-33B5-48B8-819A-01701C1BDBAD}" presName="parentTextArrow" presStyleLbl="node1" presStyleIdx="1" presStyleCnt="3"/>
      <dgm:spPr/>
    </dgm:pt>
    <dgm:pt modelId="{17BB65CD-4B59-C045-BD1B-5CC00FC674A4}" type="pres">
      <dgm:prSet presAssocID="{2B3E6E42-8C15-4542-84AB-6896699E30EA}" presName="sp" presStyleCnt="0"/>
      <dgm:spPr/>
    </dgm:pt>
    <dgm:pt modelId="{A6485124-7DF6-7343-9F71-F3FE99F84684}" type="pres">
      <dgm:prSet presAssocID="{1C53C6FD-FEA0-4DF7-942B-FFF9F7667AB9}" presName="arrowAndChildren" presStyleCnt="0"/>
      <dgm:spPr/>
    </dgm:pt>
    <dgm:pt modelId="{173B544F-2AA1-0B49-BFAA-C8544BD0F512}" type="pres">
      <dgm:prSet presAssocID="{1C53C6FD-FEA0-4DF7-942B-FFF9F7667AB9}" presName="parentTextArrow" presStyleLbl="node1" presStyleIdx="2" presStyleCnt="3"/>
      <dgm:spPr/>
    </dgm:pt>
  </dgm:ptLst>
  <dgm:cxnLst>
    <dgm:cxn modelId="{582C6D03-CFC9-F849-A8DC-B0F25A8F4C9F}" type="presOf" srcId="{73E3541A-33B5-48B8-819A-01701C1BDBAD}" destId="{B609B160-25A7-D341-806F-1AE3066D1F0F}" srcOrd="0" destOrd="0" presId="urn:microsoft.com/office/officeart/2005/8/layout/process4"/>
    <dgm:cxn modelId="{B23CC712-1877-49C4-A060-135316DAE782}" srcId="{00562FF9-7FD3-4F77-AC2F-4B2A3F41EE97}" destId="{1C53C6FD-FEA0-4DF7-942B-FFF9F7667AB9}" srcOrd="0" destOrd="0" parTransId="{A3B7813F-D229-4248-A413-91E7D2868006}" sibTransId="{2B3E6E42-8C15-4542-84AB-6896699E30EA}"/>
    <dgm:cxn modelId="{0F7C5F41-1449-564E-9B14-020000EE4461}" type="presOf" srcId="{1C53C6FD-FEA0-4DF7-942B-FFF9F7667AB9}" destId="{173B544F-2AA1-0B49-BFAA-C8544BD0F512}" srcOrd="0" destOrd="0" presId="urn:microsoft.com/office/officeart/2005/8/layout/process4"/>
    <dgm:cxn modelId="{5E17F546-73CB-41C0-9D0C-DE2D33B9C044}" srcId="{093B1907-0916-4900-BF34-9F0EF94700BD}" destId="{E8E1E7F2-14BD-4209-9B58-826E6FC3D201}" srcOrd="0" destOrd="0" parTransId="{2D5CE76C-4ED5-4F3F-B99B-35B78D288AC3}" sibTransId="{0FD9896E-C758-450F-9ACB-2742A38F3EFB}"/>
    <dgm:cxn modelId="{C730264F-6A58-234E-BDFC-662CA710D0FB}" type="presOf" srcId="{620B4C45-640D-4B95-9C7B-F876EAB9FAAC}" destId="{789A715A-1469-5248-ADB1-0B388E730593}" srcOrd="0" destOrd="0" presId="urn:microsoft.com/office/officeart/2005/8/layout/process4"/>
    <dgm:cxn modelId="{CA7C0C55-9229-9D41-A592-66C4FE7817C0}" type="presOf" srcId="{093B1907-0916-4900-BF34-9F0EF94700BD}" destId="{4661B2FE-A489-9449-9391-2294E1298AAF}" srcOrd="1" destOrd="0" presId="urn:microsoft.com/office/officeart/2005/8/layout/process4"/>
    <dgm:cxn modelId="{C7B2F87A-BCC8-496F-8CA1-E23B85F54233}" srcId="{00562FF9-7FD3-4F77-AC2F-4B2A3F41EE97}" destId="{73E3541A-33B5-48B8-819A-01701C1BDBAD}" srcOrd="1" destOrd="0" parTransId="{190C118C-BA40-4348-84E6-8086F507ACEF}" sibTransId="{650680DC-D1BB-418E-BA59-48B2195D8DC7}"/>
    <dgm:cxn modelId="{6684AA86-1999-4F45-B254-B83A0C7A7816}" srcId="{00562FF9-7FD3-4F77-AC2F-4B2A3F41EE97}" destId="{093B1907-0916-4900-BF34-9F0EF94700BD}" srcOrd="2" destOrd="0" parTransId="{D91EB241-A392-49D1-89E3-8D86B023E420}" sibTransId="{F63343A1-C5C0-4E08-96FA-63472BA883DD}"/>
    <dgm:cxn modelId="{B9539F88-A7CC-D746-9CD0-5606A2D28A2A}" type="presOf" srcId="{093B1907-0916-4900-BF34-9F0EF94700BD}" destId="{485C39BB-1310-2645-9DA2-D8A39AC8E143}" srcOrd="0" destOrd="0" presId="urn:microsoft.com/office/officeart/2005/8/layout/process4"/>
    <dgm:cxn modelId="{C6E4678A-66BA-4A7A-A512-6492326DF6CC}" srcId="{093B1907-0916-4900-BF34-9F0EF94700BD}" destId="{620B4C45-640D-4B95-9C7B-F876EAB9FAAC}" srcOrd="2" destOrd="0" parTransId="{23EB83F5-84FF-4569-9C20-4A1BC1B9C711}" sibTransId="{A56401ED-EC0B-46A0-B4AD-393FCF1CCA50}"/>
    <dgm:cxn modelId="{7D4754A5-DFEF-48F8-BDCA-BAFC650B46FD}" srcId="{093B1907-0916-4900-BF34-9F0EF94700BD}" destId="{377A0390-535F-4901-A54B-FD4CDB880550}" srcOrd="1" destOrd="0" parTransId="{D216DEEB-F997-498C-85E7-A3900F48AB2A}" sibTransId="{43251B02-423C-4C87-8686-0210103443CD}"/>
    <dgm:cxn modelId="{2DB73DD8-DE97-2547-A478-5ECC1C672CD9}" type="presOf" srcId="{E8E1E7F2-14BD-4209-9B58-826E6FC3D201}" destId="{DD49B8B6-1CBE-C84B-8715-28266C82A8F1}" srcOrd="0" destOrd="0" presId="urn:microsoft.com/office/officeart/2005/8/layout/process4"/>
    <dgm:cxn modelId="{2A72D5E8-F57E-F643-B7CA-82800A580222}" type="presOf" srcId="{377A0390-535F-4901-A54B-FD4CDB880550}" destId="{EEC3CF22-7A31-7043-8341-B1FCB5195417}" srcOrd="0" destOrd="0" presId="urn:microsoft.com/office/officeart/2005/8/layout/process4"/>
    <dgm:cxn modelId="{F34568EA-83D2-4444-BD3C-F0C143C50219}" type="presOf" srcId="{00562FF9-7FD3-4F77-AC2F-4B2A3F41EE97}" destId="{F6B6BD85-5447-7A42-9581-EB91F7FDC0A9}" srcOrd="0" destOrd="0" presId="urn:microsoft.com/office/officeart/2005/8/layout/process4"/>
    <dgm:cxn modelId="{1B809667-193E-AB4A-BF2E-6036A55CA46F}" type="presParOf" srcId="{F6B6BD85-5447-7A42-9581-EB91F7FDC0A9}" destId="{BA460C49-8DDD-4442-9199-E7631D757B45}" srcOrd="0" destOrd="0" presId="urn:microsoft.com/office/officeart/2005/8/layout/process4"/>
    <dgm:cxn modelId="{3FDE1277-239C-8340-9C48-38C50CEEDF75}" type="presParOf" srcId="{BA460C49-8DDD-4442-9199-E7631D757B45}" destId="{485C39BB-1310-2645-9DA2-D8A39AC8E143}" srcOrd="0" destOrd="0" presId="urn:microsoft.com/office/officeart/2005/8/layout/process4"/>
    <dgm:cxn modelId="{E3AFFA0F-FE61-6A41-8B52-E9EC95155112}" type="presParOf" srcId="{BA460C49-8DDD-4442-9199-E7631D757B45}" destId="{4661B2FE-A489-9449-9391-2294E1298AAF}" srcOrd="1" destOrd="0" presId="urn:microsoft.com/office/officeart/2005/8/layout/process4"/>
    <dgm:cxn modelId="{4ACF5BC6-B7C1-214A-BD2A-0B36560A6C21}" type="presParOf" srcId="{BA460C49-8DDD-4442-9199-E7631D757B45}" destId="{30AD284F-8027-A14D-8D5F-6B380EA49C5A}" srcOrd="2" destOrd="0" presId="urn:microsoft.com/office/officeart/2005/8/layout/process4"/>
    <dgm:cxn modelId="{3BD3A708-9979-E940-8D05-D90365C6D5F5}" type="presParOf" srcId="{30AD284F-8027-A14D-8D5F-6B380EA49C5A}" destId="{DD49B8B6-1CBE-C84B-8715-28266C82A8F1}" srcOrd="0" destOrd="0" presId="urn:microsoft.com/office/officeart/2005/8/layout/process4"/>
    <dgm:cxn modelId="{FBCA565C-F748-B848-9DE6-16BD64B106B2}" type="presParOf" srcId="{30AD284F-8027-A14D-8D5F-6B380EA49C5A}" destId="{EEC3CF22-7A31-7043-8341-B1FCB5195417}" srcOrd="1" destOrd="0" presId="urn:microsoft.com/office/officeart/2005/8/layout/process4"/>
    <dgm:cxn modelId="{DB63A27A-4C55-8848-8DE3-4A44630D64FB}" type="presParOf" srcId="{30AD284F-8027-A14D-8D5F-6B380EA49C5A}" destId="{789A715A-1469-5248-ADB1-0B388E730593}" srcOrd="2" destOrd="0" presId="urn:microsoft.com/office/officeart/2005/8/layout/process4"/>
    <dgm:cxn modelId="{D5476837-6742-5545-89D5-AFE7EA3368F1}" type="presParOf" srcId="{F6B6BD85-5447-7A42-9581-EB91F7FDC0A9}" destId="{FF4DF202-8369-F846-801D-33ECBC845CD3}" srcOrd="1" destOrd="0" presId="urn:microsoft.com/office/officeart/2005/8/layout/process4"/>
    <dgm:cxn modelId="{9DCDAED2-AF00-554C-8456-A30A13A786F5}" type="presParOf" srcId="{F6B6BD85-5447-7A42-9581-EB91F7FDC0A9}" destId="{BA804776-C15A-AA49-94A8-6BF67453DD09}" srcOrd="2" destOrd="0" presId="urn:microsoft.com/office/officeart/2005/8/layout/process4"/>
    <dgm:cxn modelId="{63CE5625-5186-0E42-991A-3C68CA798B66}" type="presParOf" srcId="{BA804776-C15A-AA49-94A8-6BF67453DD09}" destId="{B609B160-25A7-D341-806F-1AE3066D1F0F}" srcOrd="0" destOrd="0" presId="urn:microsoft.com/office/officeart/2005/8/layout/process4"/>
    <dgm:cxn modelId="{F5E758FB-6F2E-E34C-8ACB-F491D730A2A6}" type="presParOf" srcId="{F6B6BD85-5447-7A42-9581-EB91F7FDC0A9}" destId="{17BB65CD-4B59-C045-BD1B-5CC00FC674A4}" srcOrd="3" destOrd="0" presId="urn:microsoft.com/office/officeart/2005/8/layout/process4"/>
    <dgm:cxn modelId="{B2A355D1-2338-924B-A1EB-5A2523BC1E2C}" type="presParOf" srcId="{F6B6BD85-5447-7A42-9581-EB91F7FDC0A9}" destId="{A6485124-7DF6-7343-9F71-F3FE99F84684}" srcOrd="4" destOrd="0" presId="urn:microsoft.com/office/officeart/2005/8/layout/process4"/>
    <dgm:cxn modelId="{DE3B2F9F-B92B-FA4B-968C-152B788A08AD}" type="presParOf" srcId="{A6485124-7DF6-7343-9F71-F3FE99F84684}" destId="{173B544F-2AA1-0B49-BFAA-C8544BD0F51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61B2FE-A489-9449-9391-2294E1298AAF}">
      <dsp:nvSpPr>
        <dsp:cNvPr id="0" name=""/>
        <dsp:cNvSpPr/>
      </dsp:nvSpPr>
      <dsp:spPr>
        <a:xfrm>
          <a:off x="0" y="4053841"/>
          <a:ext cx="5955658" cy="133056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Overview:</a:t>
          </a:r>
        </a:p>
      </dsp:txBody>
      <dsp:txXfrm>
        <a:off x="0" y="4053841"/>
        <a:ext cx="5955658" cy="718502"/>
      </dsp:txXfrm>
    </dsp:sp>
    <dsp:sp modelId="{DD49B8B6-1CBE-C84B-8715-28266C82A8F1}">
      <dsp:nvSpPr>
        <dsp:cNvPr id="0" name=""/>
        <dsp:cNvSpPr/>
      </dsp:nvSpPr>
      <dsp:spPr>
        <a:xfrm>
          <a:off x="2908" y="4745732"/>
          <a:ext cx="1983280" cy="612058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Part 1: Plan &amp; Build</a:t>
          </a:r>
          <a:endParaRPr lang="en-US" sz="1900" kern="1200" dirty="0"/>
        </a:p>
      </dsp:txBody>
      <dsp:txXfrm>
        <a:off x="2908" y="4745732"/>
        <a:ext cx="1983280" cy="612058"/>
      </dsp:txXfrm>
    </dsp:sp>
    <dsp:sp modelId="{EEC3CF22-7A31-7043-8341-B1FCB5195417}">
      <dsp:nvSpPr>
        <dsp:cNvPr id="0" name=""/>
        <dsp:cNvSpPr/>
      </dsp:nvSpPr>
      <dsp:spPr>
        <a:xfrm>
          <a:off x="1986188" y="4745732"/>
          <a:ext cx="1983280" cy="612058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Part 2: Create &amp; Design</a:t>
          </a:r>
          <a:endParaRPr lang="en-US" sz="1900" kern="1200" dirty="0"/>
        </a:p>
      </dsp:txBody>
      <dsp:txXfrm>
        <a:off x="1986188" y="4745732"/>
        <a:ext cx="1983280" cy="612058"/>
      </dsp:txXfrm>
    </dsp:sp>
    <dsp:sp modelId="{789A715A-1469-5248-ADB1-0B388E730593}">
      <dsp:nvSpPr>
        <dsp:cNvPr id="0" name=""/>
        <dsp:cNvSpPr/>
      </dsp:nvSpPr>
      <dsp:spPr>
        <a:xfrm>
          <a:off x="3969469" y="4745732"/>
          <a:ext cx="1983280" cy="612058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Part 3: Launch &amp; Market</a:t>
          </a:r>
          <a:endParaRPr lang="en-US" sz="1900" kern="1200" dirty="0"/>
        </a:p>
      </dsp:txBody>
      <dsp:txXfrm>
        <a:off x="3969469" y="4745732"/>
        <a:ext cx="1983280" cy="612058"/>
      </dsp:txXfrm>
    </dsp:sp>
    <dsp:sp modelId="{B609B160-25A7-D341-806F-1AE3066D1F0F}">
      <dsp:nvSpPr>
        <dsp:cNvPr id="0" name=""/>
        <dsp:cNvSpPr/>
      </dsp:nvSpPr>
      <dsp:spPr>
        <a:xfrm rot="10800000">
          <a:off x="0" y="2027396"/>
          <a:ext cx="5955658" cy="2046402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Tonight’s Goal: Identify your business idea and plan your first info product</a:t>
          </a:r>
        </a:p>
      </dsp:txBody>
      <dsp:txXfrm rot="10800000">
        <a:off x="0" y="2027396"/>
        <a:ext cx="5955658" cy="1329691"/>
      </dsp:txXfrm>
    </dsp:sp>
    <dsp:sp modelId="{173B544F-2AA1-0B49-BFAA-C8544BD0F512}">
      <dsp:nvSpPr>
        <dsp:cNvPr id="0" name=""/>
        <dsp:cNvSpPr/>
      </dsp:nvSpPr>
      <dsp:spPr>
        <a:xfrm rot="10800000">
          <a:off x="0" y="951"/>
          <a:ext cx="5955658" cy="2046402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Welcome to the 3-Part Workshop!</a:t>
          </a:r>
        </a:p>
      </dsp:txBody>
      <dsp:txXfrm rot="10800000">
        <a:off x="0" y="951"/>
        <a:ext cx="5955658" cy="1329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0CD6A-20AF-684D-AD10-8971127FD70F}" type="datetimeFigureOut">
              <a:rPr lang="en-US" smtClean="0"/>
              <a:t>11/11/25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9BD2A-8201-E34A-89D2-79957ED6A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73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everyone! Introduce yourself and share how this workshop will help them build a business from their own knowledge or interests. Set the tone: it’s interactive, practical, and fun.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9BD2A-8201-E34A-89D2-79957ED6AB6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359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this is a progressive series—each session builds on the last. Encourage them to attend all three for best results.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9BD2A-8201-E34A-89D2-79957ED6AB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75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Welcome! Over the next three Thursdays, we’re going to build a </a:t>
            </a:r>
            <a:r>
              <a:rPr lang="en-US" i="1" dirty="0"/>
              <a:t>real</a:t>
            </a:r>
            <a:r>
              <a:rPr lang="en-US" dirty="0"/>
              <a:t> online business together.”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By the end of these sessions, you’ll have something live and ready to grow — not theory.”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9BD2A-8201-E34A-89D2-79957ED6AB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7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valid — but tonight I’ll show you a model you can launch fast and cheap: the </a:t>
            </a:r>
            <a:r>
              <a:rPr lang="en-US" b="1" dirty="0"/>
              <a:t>Information Business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9BD2A-8201-E34A-89D2-79957ED6AB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804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You’re selling knowledge, not inventory.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9BD2A-8201-E34A-89D2-79957ED6AB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10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all already live in the information economy.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9BD2A-8201-E34A-89D2-79957ED6AB6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39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your device and your idea outline.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9BD2A-8201-E34A-89D2-79957ED6AB6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35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“Don’t wait for perfect — start simple and build momentum.”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9BD2A-8201-E34A-89D2-79957ED6AB6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09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14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48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54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729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811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076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80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30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586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044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506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3860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959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426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037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116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710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2093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77A5A-5B6D-5F9D-9AAA-03A1E53B4D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From Idea to Income</a:t>
            </a:r>
            <a:br>
              <a:rPr lang="en-US" dirty="0"/>
            </a:br>
            <a:r>
              <a:rPr lang="en-US" sz="4000" dirty="0"/>
              <a:t>Workshop Series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610BF4-DB29-1B35-7CCB-D834393D5F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Launch Your Own Online Business </a:t>
            </a:r>
          </a:p>
        </p:txBody>
      </p:sp>
    </p:spTree>
    <p:extLst>
      <p:ext uri="{BB962C8B-B14F-4D97-AF65-F5344CB8AC3E}">
        <p14:creationId xmlns:p14="http://schemas.microsoft.com/office/powerpoint/2010/main" val="3874185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C6C5B-17A5-0927-CAB2-49A7F49A8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2ADB-73A0-285D-7ED2-1EB7467FFA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2122" y="2987528"/>
            <a:ext cx="5922334" cy="882944"/>
          </a:xfrm>
        </p:spPr>
        <p:txBody>
          <a:bodyPr/>
          <a:lstStyle/>
          <a:p>
            <a:r>
              <a:rPr lang="en-US" dirty="0"/>
              <a:t>Day 1 Plan &amp; Build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ACA7A5-C1B1-3D42-47D6-FEB8AB6534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Turning what you already know into a business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64EBAB5-14E7-9667-FFCF-9BB729634BB3}"/>
              </a:ext>
            </a:extLst>
          </p:cNvPr>
          <p:cNvSpPr txBox="1">
            <a:spLocks/>
          </p:cNvSpPr>
          <p:nvPr/>
        </p:nvSpPr>
        <p:spPr>
          <a:xfrm>
            <a:off x="831111" y="1660098"/>
            <a:ext cx="10529777" cy="8829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Launch Your Own Online Business</a:t>
            </a:r>
          </a:p>
        </p:txBody>
      </p:sp>
    </p:spTree>
    <p:extLst>
      <p:ext uri="{BB962C8B-B14F-4D97-AF65-F5344CB8AC3E}">
        <p14:creationId xmlns:p14="http://schemas.microsoft.com/office/powerpoint/2010/main" val="80870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9EEC9FF-AD43-4E2B-B9C3-9B7F5219F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C471B7-7693-4DAA-A88D-1C80616C2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238CDCD-9B1D-4D9D-9871-88382B66F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D63CDBA-845F-43E6-B4B3-6EE365669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98EBA8F-6C79-458B-8579-FDB7C8205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17E0AF-D4F6-7355-CDBC-088EFF671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en-US" sz="4400"/>
              <a:t>Welcome &amp; 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F5BD5B6-D5F5-2762-7D6A-E471FE7E46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3412201"/>
              </p:ext>
            </p:extLst>
          </p:nvPr>
        </p:nvGraphicFramePr>
        <p:xfrm>
          <a:off x="5437509" y="777860"/>
          <a:ext cx="5955658" cy="5385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8751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3B544F-2AA1-0B49-BFAA-C8544BD0F5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173B544F-2AA1-0B49-BFAA-C8544BD0F5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173B544F-2AA1-0B49-BFAA-C8544BD0F5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609B160-25A7-D341-806F-1AE3066D1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B609B160-25A7-D341-806F-1AE3066D1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B609B160-25A7-D341-806F-1AE3066D1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61B2FE-A489-9449-9391-2294E1298A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4661B2FE-A489-9449-9391-2294E1298A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4661B2FE-A489-9449-9391-2294E1298A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49B8B6-1CBE-C84B-8715-28266C82A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DD49B8B6-1CBE-C84B-8715-28266C82A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DD49B8B6-1CBE-C84B-8715-28266C82A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C3CF22-7A31-7043-8341-B1FCB51954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dgm id="{EEC3CF22-7A31-7043-8341-B1FCB51954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EEC3CF22-7A31-7043-8341-B1FCB51954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9A715A-1469-5248-ADB1-0B388E7305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789A715A-1469-5248-ADB1-0B388E7305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789A715A-1469-5248-ADB1-0B388E7305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3EB81-69C2-7927-3F95-35277461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5EA6A-FD04-D40C-E181-2C388C972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Build a real online business from your ideas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Create your first digital product (step by step)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Launch it to start earning income (by the end of this workshop)</a:t>
            </a:r>
          </a:p>
        </p:txBody>
      </p:sp>
    </p:spTree>
    <p:extLst>
      <p:ext uri="{BB962C8B-B14F-4D97-AF65-F5344CB8AC3E}">
        <p14:creationId xmlns:p14="http://schemas.microsoft.com/office/powerpoint/2010/main" val="164599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F563D-AE6F-57BF-187F-BCCD2519F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Comes to Mind When You Hear </a:t>
            </a:r>
            <a:br>
              <a:rPr lang="en-US" dirty="0"/>
            </a:br>
            <a:r>
              <a:rPr lang="en-US" dirty="0"/>
              <a:t>“Online Business”?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DEE97-7FD2-D32C-D67F-DECA4F392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Amazon stores?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Etsy?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Shopify?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Drop-shipping?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Social media brands or YouTubers?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Freelancers or service providers?</a:t>
            </a:r>
          </a:p>
        </p:txBody>
      </p:sp>
    </p:spTree>
    <p:extLst>
      <p:ext uri="{BB962C8B-B14F-4D97-AF65-F5344CB8AC3E}">
        <p14:creationId xmlns:p14="http://schemas.microsoft.com/office/powerpoint/2010/main" val="362267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23338-1CA5-E9CB-151A-D7410830F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Business Model?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5A8E3-4ACA-D4F8-7DA4-7DCB7701C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827258" cy="3967674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dirty="0"/>
              <a:t>A business model is just how a business makes money.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/>
              <a:t>It explains what you sell, who you sell it to, and how you deliver it.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3200" dirty="0"/>
          </a:p>
          <a:p>
            <a:pPr>
              <a:lnSpc>
                <a:spcPct val="100000"/>
              </a:lnSpc>
            </a:pPr>
            <a:r>
              <a:rPr lang="en-US" sz="3200" dirty="0"/>
              <a:t>A restaurant sells food to hungry customers.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Netflix sells entertainment through subscriptions.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Amazon sells products online and takes a small cut.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32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/>
              <a:t>We’ll sell information — our knowledge — as a product.</a:t>
            </a:r>
          </a:p>
        </p:txBody>
      </p:sp>
    </p:spTree>
    <p:extLst>
      <p:ext uri="{BB962C8B-B14F-4D97-AF65-F5344CB8AC3E}">
        <p14:creationId xmlns:p14="http://schemas.microsoft.com/office/powerpoint/2010/main" val="9883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AD725-AE72-6B4C-9D6D-BD033795F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Main Online Business Models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8E0231A-5E97-19D2-9787-FC7C5D3BC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9718187"/>
              </p:ext>
            </p:extLst>
          </p:nvPr>
        </p:nvGraphicFramePr>
        <p:xfrm>
          <a:off x="160628" y="2575560"/>
          <a:ext cx="11870744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7243">
                  <a:extLst>
                    <a:ext uri="{9D8B030D-6E8A-4147-A177-3AD203B41FA5}">
                      <a16:colId xmlns:a16="http://schemas.microsoft.com/office/drawing/2014/main" val="2123110311"/>
                    </a:ext>
                  </a:extLst>
                </a:gridCol>
                <a:gridCol w="3877515">
                  <a:extLst>
                    <a:ext uri="{9D8B030D-6E8A-4147-A177-3AD203B41FA5}">
                      <a16:colId xmlns:a16="http://schemas.microsoft.com/office/drawing/2014/main" val="4022028993"/>
                    </a:ext>
                  </a:extLst>
                </a:gridCol>
                <a:gridCol w="2144563">
                  <a:extLst>
                    <a:ext uri="{9D8B030D-6E8A-4147-A177-3AD203B41FA5}">
                      <a16:colId xmlns:a16="http://schemas.microsoft.com/office/drawing/2014/main" val="1943826093"/>
                    </a:ext>
                  </a:extLst>
                </a:gridCol>
                <a:gridCol w="2511423">
                  <a:extLst>
                    <a:ext uri="{9D8B030D-6E8A-4147-A177-3AD203B41FA5}">
                      <a16:colId xmlns:a16="http://schemas.microsoft.com/office/drawing/2014/main" val="2449268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Startup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Speed to Launch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440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1.Physical Products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Amazon, Etsy, Shopify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💰💰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🐢 Slower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51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2. Services &amp; Freelance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Design, Consulting, Tutoring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⚖️ Medium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5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3. Information Business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Courses, eBooks, Workshops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💰 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⚡ Fastest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1549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85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84889-B9BC-2D66-6B87-0A9E13E4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Information Business?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E2A15-C7BC-BD72-223A-D0E6F67D1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A business that packages what you know and sells it as value.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Examples: digital courses, guides, PDFs, videos, coaching.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You help someone learn faster or solve a problem they care about.</a:t>
            </a:r>
          </a:p>
        </p:txBody>
      </p:sp>
    </p:spTree>
    <p:extLst>
      <p:ext uri="{BB962C8B-B14F-4D97-AF65-F5344CB8AC3E}">
        <p14:creationId xmlns:p14="http://schemas.microsoft.com/office/powerpoint/2010/main" val="267959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6622F-D43C-F35A-C990-A6B496D11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Already Buy Information All the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5F903-D064-27E3-D27C-37BD69524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Doctor visits = pay for knowledge + plan.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Attorney = pay for expert advice.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Teachers, books, podcasts = paid information.</a:t>
            </a:r>
          </a:p>
        </p:txBody>
      </p:sp>
    </p:spTree>
    <p:extLst>
      <p:ext uri="{BB962C8B-B14F-4D97-AF65-F5344CB8AC3E}">
        <p14:creationId xmlns:p14="http://schemas.microsoft.com/office/powerpoint/2010/main" val="58624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12852-0093-39C9-6CF3-AD0872568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Everyday Information Businesses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FE2C5-5C83-0DEB-A3D4-F4BB4BD1D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Doctors and lawyers → sell advice.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Professors and schools → sell knowledge.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Netflix and Spotify → sell entertainment information.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YouTubers and </a:t>
            </a:r>
            <a:r>
              <a:rPr lang="en-US" sz="3200" dirty="0" err="1"/>
              <a:t>TikTokers</a:t>
            </a:r>
            <a:r>
              <a:rPr lang="en-US" sz="3200" dirty="0"/>
              <a:t> → sell attention and education.</a:t>
            </a:r>
          </a:p>
        </p:txBody>
      </p:sp>
    </p:spTree>
    <p:extLst>
      <p:ext uri="{BB962C8B-B14F-4D97-AF65-F5344CB8AC3E}">
        <p14:creationId xmlns:p14="http://schemas.microsoft.com/office/powerpoint/2010/main" val="155750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EB03F-BF76-A8DE-AE5A-AD7DE381C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8 — A Quick History of Info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174D9-4D90-141A-924D-568B247DC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Mail-order courses (1900s)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Cassette and VHS training (1980s)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CD / DVD kits (1990s–2000s)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eBooks &amp; online courses (2000s–2010s)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Zoom classes &amp; AI learning (today)</a:t>
            </a:r>
          </a:p>
          <a:p>
            <a:pPr>
              <a:lnSpc>
                <a:spcPct val="100000"/>
              </a:lnSpc>
            </a:pPr>
            <a:endParaRPr lang="en-US" sz="3200" dirty="0"/>
          </a:p>
          <a:p>
            <a:pPr>
              <a:lnSpc>
                <a:spcPct val="100000"/>
              </a:lnSpc>
            </a:pPr>
            <a:r>
              <a:rPr lang="en-US" sz="3200" dirty="0"/>
              <a:t>Technology changes — information value doesn’t.</a:t>
            </a:r>
          </a:p>
        </p:txBody>
      </p:sp>
    </p:spTree>
    <p:extLst>
      <p:ext uri="{BB962C8B-B14F-4D97-AF65-F5344CB8AC3E}">
        <p14:creationId xmlns:p14="http://schemas.microsoft.com/office/powerpoint/2010/main" val="96979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B9108-E480-D306-502D-378F2D84B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9 — The E-Learning Boom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C8FB8-9E22-7583-642D-BB05050E7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U.S. e-learning market: $133 B (2024) → $297 B (2033).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Global corporate e-learning: $334 B by 2030.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Growing 8–20 % every year.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Huge demand = huge opportunity for you.</a:t>
            </a:r>
          </a:p>
        </p:txBody>
      </p:sp>
    </p:spTree>
    <p:extLst>
      <p:ext uri="{BB962C8B-B14F-4D97-AF65-F5344CB8AC3E}">
        <p14:creationId xmlns:p14="http://schemas.microsoft.com/office/powerpoint/2010/main" val="64339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A7907-93F3-5EB0-BEDE-C9AFEBB3B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This Model Works for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8965B-08FE-69A9-9A69-C5C6D95DD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No inventory or shipping.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Work from anywhere with Wi-Fi.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Start for less than $50 (we’ll show how).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Builds skills for future consulting or service work.</a:t>
            </a:r>
          </a:p>
        </p:txBody>
      </p:sp>
    </p:spTree>
    <p:extLst>
      <p:ext uri="{BB962C8B-B14F-4D97-AF65-F5344CB8AC3E}">
        <p14:creationId xmlns:p14="http://schemas.microsoft.com/office/powerpoint/2010/main" val="83225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D0F78-3672-5326-DB76-38C48628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11 — Physical vs Information Business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C4544C5-5364-79F2-1F05-8B2A136930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730054"/>
              </p:ext>
            </p:extLst>
          </p:nvPr>
        </p:nvGraphicFramePr>
        <p:xfrm>
          <a:off x="681038" y="2336800"/>
          <a:ext cx="10307805" cy="286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5935">
                  <a:extLst>
                    <a:ext uri="{9D8B030D-6E8A-4147-A177-3AD203B41FA5}">
                      <a16:colId xmlns:a16="http://schemas.microsoft.com/office/drawing/2014/main" val="4013460703"/>
                    </a:ext>
                  </a:extLst>
                </a:gridCol>
                <a:gridCol w="3435935">
                  <a:extLst>
                    <a:ext uri="{9D8B030D-6E8A-4147-A177-3AD203B41FA5}">
                      <a16:colId xmlns:a16="http://schemas.microsoft.com/office/drawing/2014/main" val="1358639268"/>
                    </a:ext>
                  </a:extLst>
                </a:gridCol>
                <a:gridCol w="3435935">
                  <a:extLst>
                    <a:ext uri="{9D8B030D-6E8A-4147-A177-3AD203B41FA5}">
                      <a16:colId xmlns:a16="http://schemas.microsoft.com/office/drawing/2014/main" val="1192193809"/>
                    </a:ext>
                  </a:extLst>
                </a:gridCol>
              </a:tblGrid>
              <a:tr h="572168">
                <a:tc>
                  <a:txBody>
                    <a:bodyPr/>
                    <a:lstStyle/>
                    <a:p>
                      <a:r>
                        <a:rPr lang="en-US" sz="2400" dirty="0"/>
                        <a:t>Challenge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Physical Biz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Information Biz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6009618"/>
                  </a:ext>
                </a:extLst>
              </a:tr>
              <a:tr h="572168">
                <a:tc>
                  <a:txBody>
                    <a:bodyPr/>
                    <a:lstStyle/>
                    <a:p>
                      <a:r>
                        <a:rPr lang="en-US" sz="2400"/>
                        <a:t>Inventory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✅ Need Stock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❌ Digital Only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593852"/>
                  </a:ext>
                </a:extLst>
              </a:tr>
              <a:tr h="572168">
                <a:tc>
                  <a:txBody>
                    <a:bodyPr/>
                    <a:lstStyle/>
                    <a:p>
                      <a:r>
                        <a:rPr lang="en-US" sz="2400"/>
                        <a:t>Shipping &amp; Returns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✅ Costly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❌ None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9207447"/>
                  </a:ext>
                </a:extLst>
              </a:tr>
              <a:tr h="572168">
                <a:tc>
                  <a:txBody>
                    <a:bodyPr/>
                    <a:lstStyle/>
                    <a:p>
                      <a:r>
                        <a:rPr lang="en-US" sz="2400"/>
                        <a:t>Startup 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💰 High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💰 Low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9317092"/>
                  </a:ext>
                </a:extLst>
              </a:tr>
              <a:tr h="572168">
                <a:tc>
                  <a:txBody>
                    <a:bodyPr/>
                    <a:lstStyle/>
                    <a:p>
                      <a:r>
                        <a:rPr lang="en-US" sz="2400"/>
                        <a:t>Profit Margin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⚖️ Small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💥 Large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1644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40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E53E-AE73-7CE2-E47F-CE5DD4599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12 — Tools You’ll Need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00DF44-D051-3740-519A-C0516A2AE9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871208"/>
              </p:ext>
            </p:extLst>
          </p:nvPr>
        </p:nvGraphicFramePr>
        <p:xfrm>
          <a:off x="464389" y="2826352"/>
          <a:ext cx="11263221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361">
                  <a:extLst>
                    <a:ext uri="{9D8B030D-6E8A-4147-A177-3AD203B41FA5}">
                      <a16:colId xmlns:a16="http://schemas.microsoft.com/office/drawing/2014/main" val="76311477"/>
                    </a:ext>
                  </a:extLst>
                </a:gridCol>
                <a:gridCol w="5542915">
                  <a:extLst>
                    <a:ext uri="{9D8B030D-6E8A-4147-A177-3AD203B41FA5}">
                      <a16:colId xmlns:a16="http://schemas.microsoft.com/office/drawing/2014/main" val="1616653319"/>
                    </a:ext>
                  </a:extLst>
                </a:gridCol>
                <a:gridCol w="1623367">
                  <a:extLst>
                    <a:ext uri="{9D8B030D-6E8A-4147-A177-3AD203B41FA5}">
                      <a16:colId xmlns:a16="http://schemas.microsoft.com/office/drawing/2014/main" val="772674927"/>
                    </a:ext>
                  </a:extLst>
                </a:gridCol>
                <a:gridCol w="2498578">
                  <a:extLst>
                    <a:ext uri="{9D8B030D-6E8A-4147-A177-3AD203B41FA5}">
                      <a16:colId xmlns:a16="http://schemas.microsoft.com/office/drawing/2014/main" val="2415315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20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Google Sites, Canva, Loom, </a:t>
                      </a:r>
                      <a:r>
                        <a:rPr lang="en-US" sz="2400" dirty="0" err="1"/>
                        <a:t>Paypal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Create &amp;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542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Starter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WordPress subdomain via </a:t>
                      </a:r>
                      <a:r>
                        <a:rPr lang="en-US" sz="2400" dirty="0" err="1"/>
                        <a:t>WooLearning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Free 1 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Build your site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078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Hostinger</a:t>
                      </a:r>
                      <a:r>
                        <a:rPr lang="en-US" sz="2400" dirty="0"/>
                        <a:t> + custom 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&lt;$50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Own your brand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6674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781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D026F-7762-E5D9-2828-F49F3BCD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13 — Start Free, Grow Later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D3EDF-5541-4A70-1038-802478819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Start simple — even on a free platform.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Upgrade when you start earning.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Progress &gt; Perfection.</a:t>
            </a:r>
          </a:p>
        </p:txBody>
      </p:sp>
    </p:spTree>
    <p:extLst>
      <p:ext uri="{BB962C8B-B14F-4D97-AF65-F5344CB8AC3E}">
        <p14:creationId xmlns:p14="http://schemas.microsoft.com/office/powerpoint/2010/main" val="185334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7435D-3833-3442-6BC0-381983911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Funnel?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9DCBA-6B94-C547-A516-361BF701A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A funnel turns strangers into customers.</a:t>
            </a:r>
          </a:p>
          <a:p>
            <a:pPr>
              <a:lnSpc>
                <a:spcPct val="100000"/>
              </a:lnSpc>
            </a:pPr>
            <a:endParaRPr lang="en-US" sz="3200" dirty="0"/>
          </a:p>
          <a:p>
            <a:pPr>
              <a:lnSpc>
                <a:spcPct val="100000"/>
              </a:lnSpc>
            </a:pPr>
            <a:r>
              <a:rPr lang="en-US" sz="3200" dirty="0"/>
              <a:t>1️⃣ Give free value →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2️⃣ Collect contact info →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3️⃣ Present offer →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4️⃣ Follow up.</a:t>
            </a:r>
          </a:p>
          <a:p>
            <a:pPr>
              <a:lnSpc>
                <a:spcPct val="100000"/>
              </a:lnSpc>
            </a:pPr>
            <a:endParaRPr lang="en-US" sz="3200" dirty="0"/>
          </a:p>
          <a:p>
            <a:pPr>
              <a:lnSpc>
                <a:spcPct val="100000"/>
              </a:lnSpc>
            </a:pPr>
            <a:r>
              <a:rPr lang="en-US" sz="3200" dirty="0"/>
              <a:t>We’ll build yours next week.</a:t>
            </a:r>
          </a:p>
        </p:txBody>
      </p:sp>
    </p:spTree>
    <p:extLst>
      <p:ext uri="{BB962C8B-B14F-4D97-AF65-F5344CB8AC3E}">
        <p14:creationId xmlns:p14="http://schemas.microsoft.com/office/powerpoint/2010/main" val="94533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421C7-184D-DDED-7E27-2983B50DB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Your Knowledge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F3398-8320-6EC5-CA87-594EE4632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“What do you know that others want to </a:t>
            </a:r>
            <a:r>
              <a:rPr lang="en-US" sz="3200" dirty="0" err="1"/>
              <a:t>learn?”Columns</a:t>
            </a:r>
            <a:r>
              <a:rPr lang="en-US" sz="3200" dirty="0"/>
              <a:t> to fill: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Skill / Experience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Who Needs It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Problem It Solves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Format Idea (PDF, video, checklist)</a:t>
            </a:r>
          </a:p>
        </p:txBody>
      </p:sp>
    </p:spTree>
    <p:extLst>
      <p:ext uri="{BB962C8B-B14F-4D97-AF65-F5344CB8AC3E}">
        <p14:creationId xmlns:p14="http://schemas.microsoft.com/office/powerpoint/2010/main" val="71501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AD623-0EB7-F4CC-8F60-54634AC7D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Pair &amp; Share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060B5-5BE4-40A1-580C-D7BBF2182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Partner up and share one idea.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Listen for feedback — what stood out to them?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Sometimes others see value you don’t.</a:t>
            </a:r>
          </a:p>
        </p:txBody>
      </p:sp>
    </p:spTree>
    <p:extLst>
      <p:ext uri="{BB962C8B-B14F-4D97-AF65-F5344CB8AC3E}">
        <p14:creationId xmlns:p14="http://schemas.microsoft.com/office/powerpoint/2010/main" val="101014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8B27D-0F9D-5E26-4659-A9153D016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for Tomorrow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91778-4EA0-8678-7C5B-F56BBEC98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Pick one idea to develop.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Write 3 sentences about: who it’s for + what problem it solves.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Bring your laptop or notes tomorrow to start building.</a:t>
            </a:r>
          </a:p>
        </p:txBody>
      </p:sp>
    </p:spTree>
    <p:extLst>
      <p:ext uri="{BB962C8B-B14F-4D97-AF65-F5344CB8AC3E}">
        <p14:creationId xmlns:p14="http://schemas.microsoft.com/office/powerpoint/2010/main" val="95637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9F283-E1BB-ECDA-8295-A862C3FCC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181E4-7BA9-8E3A-428B-475C2C846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You learned the three main business models.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You saw why info products win for speed and low cost.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You created your first business idea tonight.</a:t>
            </a:r>
          </a:p>
        </p:txBody>
      </p:sp>
    </p:spTree>
    <p:extLst>
      <p:ext uri="{BB962C8B-B14F-4D97-AF65-F5344CB8AC3E}">
        <p14:creationId xmlns:p14="http://schemas.microsoft.com/office/powerpoint/2010/main" val="213217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2039D-6E67-6710-EF45-763C71B90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Session Preview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7EBB8-5FB7-57A5-F3E0-A6A0B6E33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Build your WordPress site live.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Design your first info product.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Add your brand colors and launch pages.</a:t>
            </a:r>
          </a:p>
        </p:txBody>
      </p:sp>
    </p:spTree>
    <p:extLst>
      <p:ext uri="{BB962C8B-B14F-4D97-AF65-F5344CB8AC3E}">
        <p14:creationId xmlns:p14="http://schemas.microsoft.com/office/powerpoint/2010/main" val="449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B875-587F-7AD4-41DA-8062CF58B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+ Q&amp;A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DE33E-F0FB-75EF-E665-8E2A09CC5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Thanks for joining Day 1!</a:t>
            </a:r>
          </a:p>
          <a:p>
            <a:pPr>
              <a:lnSpc>
                <a:spcPct val="100000"/>
              </a:lnSpc>
            </a:pPr>
            <a:endParaRPr lang="en-US" sz="3200" dirty="0"/>
          </a:p>
          <a:p>
            <a:pPr>
              <a:lnSpc>
                <a:spcPct val="100000"/>
              </a:lnSpc>
            </a:pPr>
            <a:r>
              <a:rPr lang="en-US" sz="3200" dirty="0"/>
              <a:t>Questions | Feedback | Follow </a:t>
            </a:r>
            <a:r>
              <a:rPr lang="en-US" sz="3200" dirty="0" err="1"/>
              <a:t>WooLearning</a:t>
            </a:r>
            <a:r>
              <a:rPr lang="en-US" sz="3200" dirty="0"/>
              <a:t> on Social Media.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8688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141</TotalTime>
  <Words>992</Words>
  <Application>Microsoft Macintosh PowerPoint</Application>
  <PresentationFormat>Widescreen</PresentationFormat>
  <Paragraphs>169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Arial</vt:lpstr>
      <vt:lpstr>Trebuchet MS</vt:lpstr>
      <vt:lpstr>Berlin</vt:lpstr>
      <vt:lpstr>From Idea to Income Workshop Series</vt:lpstr>
      <vt:lpstr>Day 1 Plan &amp; Build</vt:lpstr>
      <vt:lpstr>Welcome &amp; Overview</vt:lpstr>
      <vt:lpstr>Our Goal Together</vt:lpstr>
      <vt:lpstr>What Comes to Mind When You Hear  “Online Business”?</vt:lpstr>
      <vt:lpstr>What’s a Business Model?</vt:lpstr>
      <vt:lpstr>Three Main Online Business Models</vt:lpstr>
      <vt:lpstr>What Is an Information Business?</vt:lpstr>
      <vt:lpstr>You Already Buy Information All the Time</vt:lpstr>
      <vt:lpstr>Everyday Information Businesses</vt:lpstr>
      <vt:lpstr>Slide 8 — A Quick History of Info Products</vt:lpstr>
      <vt:lpstr>Slide 9 — The E-Learning Boom</vt:lpstr>
      <vt:lpstr>Why This Model Works for You</vt:lpstr>
      <vt:lpstr>Slide 11 — Physical vs Information Business</vt:lpstr>
      <vt:lpstr>Slide 12 — Tools You’ll Need</vt:lpstr>
      <vt:lpstr>Slide 13 — Start Free, Grow Later</vt:lpstr>
      <vt:lpstr>What Is a Funnel?</vt:lpstr>
      <vt:lpstr>Activity: Your Knowledge Map</vt:lpstr>
      <vt:lpstr>Pair &amp; Share</vt:lpstr>
      <vt:lpstr>Homework for Tomorrow</vt:lpstr>
      <vt:lpstr>Key Takeaways</vt:lpstr>
      <vt:lpstr>Next Session Preview</vt:lpstr>
      <vt:lpstr>Thank You + 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 Alexandro Guzman</dc:creator>
  <cp:lastModifiedBy>Alex Alexandro Guzman</cp:lastModifiedBy>
  <cp:revision>3</cp:revision>
  <dcterms:created xsi:type="dcterms:W3CDTF">2025-11-04T20:07:09Z</dcterms:created>
  <dcterms:modified xsi:type="dcterms:W3CDTF">2025-11-11T22:03:05Z</dcterms:modified>
</cp:coreProperties>
</file>